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sldIdLst>
    <p:sldId id="256" r:id="rId2"/>
    <p:sldId id="273" r:id="rId3"/>
    <p:sldId id="257" r:id="rId4"/>
    <p:sldId id="271" r:id="rId5"/>
    <p:sldId id="272" r:id="rId6"/>
    <p:sldId id="258" r:id="rId7"/>
    <p:sldId id="260" r:id="rId8"/>
    <p:sldId id="259" r:id="rId9"/>
    <p:sldId id="261" r:id="rId10"/>
    <p:sldId id="263" r:id="rId11"/>
    <p:sldId id="264" r:id="rId12"/>
    <p:sldId id="265" r:id="rId13"/>
    <p:sldId id="270" r:id="rId14"/>
    <p:sldId id="266"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FF55F8-5C4F-469E-B0BB-63672897BED7}"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324046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FF55F8-5C4F-469E-B0BB-63672897BED7}"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145763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FF55F8-5C4F-469E-B0BB-63672897BED7}"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298574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FF55F8-5C4F-469E-B0BB-63672897BED7}"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BBDE-0598-452E-ACED-395AF4AC772C}"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84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FF55F8-5C4F-469E-B0BB-63672897BED7}"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2325253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FF55F8-5C4F-469E-B0BB-63672897BED7}" type="datetimeFigureOut">
              <a:rPr lang="en-US" smtClean="0"/>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1525895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5FF55F8-5C4F-469E-B0BB-63672897BED7}" type="datetimeFigureOut">
              <a:rPr lang="en-US" smtClean="0"/>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3575265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FF55F8-5C4F-469E-B0BB-63672897BED7}"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316280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FF55F8-5C4F-469E-B0BB-63672897BED7}"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1099960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FF55F8-5C4F-469E-B0BB-63672897BED7}"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1615535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FF55F8-5C4F-469E-B0BB-63672897BED7}" type="datetimeFigureOut">
              <a:rPr lang="en-US" smtClean="0"/>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233812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FF55F8-5C4F-469E-B0BB-63672897BED7}"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338834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FF55F8-5C4F-469E-B0BB-63672897BED7}"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221371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FF55F8-5C4F-469E-B0BB-63672897BED7}"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363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FF55F8-5C4F-469E-B0BB-63672897BED7}" type="datetimeFigureOut">
              <a:rPr lang="en-US" smtClean="0"/>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20767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FF55F8-5C4F-469E-B0BB-63672897BED7}" type="datetimeFigureOut">
              <a:rPr lang="en-US" smtClean="0"/>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21201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5FF55F8-5C4F-469E-B0BB-63672897BED7}" type="datetimeFigureOut">
              <a:rPr lang="en-US" smtClean="0"/>
              <a:t>4/23/2022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30931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FF55F8-5C4F-469E-B0BB-63672897BED7}"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318907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FF55F8-5C4F-469E-B0BB-63672897BED7}"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A3BBDE-0598-452E-ACED-395AF4AC772C}" type="slidenum">
              <a:rPr lang="en-US" smtClean="0"/>
              <a:t>‹#›</a:t>
            </a:fld>
            <a:endParaRPr lang="en-US"/>
          </a:p>
        </p:txBody>
      </p:sp>
    </p:spTree>
    <p:extLst>
      <p:ext uri="{BB962C8B-B14F-4D97-AF65-F5344CB8AC3E}">
        <p14:creationId xmlns:p14="http://schemas.microsoft.com/office/powerpoint/2010/main" val="17667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5FF55F8-5C4F-469E-B0BB-63672897BED7}" type="datetimeFigureOut">
              <a:rPr lang="en-US" smtClean="0"/>
              <a:t>4/23/2022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CA3BBDE-0598-452E-ACED-395AF4AC772C}" type="slidenum">
              <a:rPr lang="en-US" smtClean="0"/>
              <a:t>‹#›</a:t>
            </a:fld>
            <a:endParaRPr lang="en-US"/>
          </a:p>
        </p:txBody>
      </p:sp>
    </p:spTree>
    <p:extLst>
      <p:ext uri="{BB962C8B-B14F-4D97-AF65-F5344CB8AC3E}">
        <p14:creationId xmlns:p14="http://schemas.microsoft.com/office/powerpoint/2010/main" val="279666822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6" name="Picture 15">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18" name="Picture 17">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Title 1">
            <a:extLst>
              <a:ext uri="{FF2B5EF4-FFF2-40B4-BE49-F238E27FC236}">
                <a16:creationId xmlns:a16="http://schemas.microsoft.com/office/drawing/2014/main" id="{3332C051-D63C-45D3-8BE6-861B1CD3CADC}"/>
              </a:ext>
            </a:extLst>
          </p:cNvPr>
          <p:cNvSpPr>
            <a:spLocks noGrp="1"/>
          </p:cNvSpPr>
          <p:nvPr>
            <p:ph type="ctrTitle"/>
          </p:nvPr>
        </p:nvSpPr>
        <p:spPr>
          <a:xfrm>
            <a:off x="1835233" y="1124125"/>
            <a:ext cx="8689976" cy="1844385"/>
          </a:xfrm>
        </p:spPr>
        <p:txBody>
          <a:bodyPr>
            <a:normAutofit/>
          </a:bodyPr>
          <a:lstStyle/>
          <a:p>
            <a:r>
              <a:rPr lang="en-US" sz="4000"/>
              <a:t>Accentuate the Positive: Autism in Kink</a:t>
            </a:r>
          </a:p>
        </p:txBody>
      </p:sp>
      <p:sp>
        <p:nvSpPr>
          <p:cNvPr id="3" name="Subtitle 2">
            <a:extLst>
              <a:ext uri="{FF2B5EF4-FFF2-40B4-BE49-F238E27FC236}">
                <a16:creationId xmlns:a16="http://schemas.microsoft.com/office/drawing/2014/main" id="{04E42117-5D82-4EFC-991F-77F390A16F1E}"/>
              </a:ext>
            </a:extLst>
          </p:cNvPr>
          <p:cNvSpPr>
            <a:spLocks noGrp="1"/>
          </p:cNvSpPr>
          <p:nvPr>
            <p:ph type="subTitle" idx="1"/>
          </p:nvPr>
        </p:nvSpPr>
        <p:spPr>
          <a:xfrm>
            <a:off x="1835233" y="3013746"/>
            <a:ext cx="8689976" cy="1078889"/>
          </a:xfrm>
        </p:spPr>
        <p:txBody>
          <a:bodyPr>
            <a:normAutofit/>
          </a:bodyPr>
          <a:lstStyle/>
          <a:p>
            <a:r>
              <a:rPr lang="en-US">
                <a:solidFill>
                  <a:schemeClr val="tx1">
                    <a:lumMod val="50000"/>
                    <a:lumOff val="50000"/>
                  </a:schemeClr>
                </a:solidFill>
              </a:rPr>
              <a:t>Drummer Pony</a:t>
            </a:r>
          </a:p>
        </p:txBody>
      </p:sp>
    </p:spTree>
    <p:extLst>
      <p:ext uri="{BB962C8B-B14F-4D97-AF65-F5344CB8AC3E}">
        <p14:creationId xmlns:p14="http://schemas.microsoft.com/office/powerpoint/2010/main" val="40135405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61" name="Rectangle 50">
            <a:extLst>
              <a:ext uri="{FF2B5EF4-FFF2-40B4-BE49-F238E27FC236}">
                <a16:creationId xmlns:a16="http://schemas.microsoft.com/office/drawing/2014/main" id="{22052095-6D4E-412C-BDAD-22612DA69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8606ADE0-AB1F-4565-8DAA-F903895725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horse in a stable&#10;&#10;Description automatically generated with low confidence">
            <a:extLst>
              <a:ext uri="{FF2B5EF4-FFF2-40B4-BE49-F238E27FC236}">
                <a16:creationId xmlns:a16="http://schemas.microsoft.com/office/drawing/2014/main" id="{9CB784B6-3D47-4D2F-BEDD-431EC4BD6DC9}"/>
              </a:ext>
            </a:extLst>
          </p:cNvPr>
          <p:cNvPicPr>
            <a:picLocks noChangeAspect="1"/>
          </p:cNvPicPr>
          <p:nvPr/>
        </p:nvPicPr>
        <p:blipFill rotWithShape="1">
          <a:blip r:embed="rId3">
            <a:extLst>
              <a:ext uri="{28A0092B-C50C-407E-A947-70E740481C1C}">
                <a14:useLocalDpi xmlns:a14="http://schemas.microsoft.com/office/drawing/2010/main" val="0"/>
              </a:ext>
            </a:extLst>
          </a:blip>
          <a:srcRect t="2092" r="-2" b="29808"/>
          <a:stretch/>
        </p:blipFill>
        <p:spPr>
          <a:xfrm>
            <a:off x="997989" y="618517"/>
            <a:ext cx="6200431" cy="5629884"/>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5" name="Picture 54">
            <a:extLst>
              <a:ext uri="{FF2B5EF4-FFF2-40B4-BE49-F238E27FC236}">
                <a16:creationId xmlns:a16="http://schemas.microsoft.com/office/drawing/2014/main" id="{1F77F438-9D32-4287-9708-0AC36FEBC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5582F1E-A2F5-42A6-92AC-E585476BC948}"/>
              </a:ext>
            </a:extLst>
          </p:cNvPr>
          <p:cNvSpPr>
            <a:spLocks noGrp="1"/>
          </p:cNvSpPr>
          <p:nvPr>
            <p:ph idx="1"/>
          </p:nvPr>
        </p:nvSpPr>
        <p:spPr>
          <a:xfrm>
            <a:off x="8196408" y="2367092"/>
            <a:ext cx="3352128" cy="3881309"/>
          </a:xfrm>
        </p:spPr>
        <p:txBody>
          <a:bodyPr>
            <a:normAutofit/>
          </a:bodyPr>
          <a:lstStyle/>
          <a:p>
            <a:r>
              <a:rPr lang="en-US" sz="1800"/>
              <a:t>Freedom to explore roleplay, costumes, artistic expression without judgement </a:t>
            </a:r>
          </a:p>
          <a:p>
            <a:endParaRPr lang="en-US" sz="1800" dirty="0"/>
          </a:p>
        </p:txBody>
      </p:sp>
      <p:sp>
        <p:nvSpPr>
          <p:cNvPr id="2" name="Title 1">
            <a:extLst>
              <a:ext uri="{FF2B5EF4-FFF2-40B4-BE49-F238E27FC236}">
                <a16:creationId xmlns:a16="http://schemas.microsoft.com/office/drawing/2014/main" id="{89651EF6-AD49-4C20-AD39-268431B58DFE}"/>
              </a:ext>
            </a:extLst>
          </p:cNvPr>
          <p:cNvSpPr>
            <a:spLocks noGrp="1"/>
          </p:cNvSpPr>
          <p:nvPr>
            <p:ph type="title"/>
          </p:nvPr>
        </p:nvSpPr>
        <p:spPr>
          <a:xfrm>
            <a:off x="8196408" y="640831"/>
            <a:ext cx="3352128" cy="1573863"/>
          </a:xfrm>
        </p:spPr>
        <p:txBody>
          <a:bodyPr>
            <a:normAutofit/>
          </a:bodyPr>
          <a:lstStyle/>
          <a:p>
            <a:r>
              <a:rPr lang="en-US"/>
              <a:t>Indulgence in Silliness and Creativity</a:t>
            </a:r>
          </a:p>
        </p:txBody>
      </p:sp>
    </p:spTree>
    <p:extLst>
      <p:ext uri="{BB962C8B-B14F-4D97-AF65-F5344CB8AC3E}">
        <p14:creationId xmlns:p14="http://schemas.microsoft.com/office/powerpoint/2010/main" val="422824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E0CBB8-4C5C-4365-8ED8-119D630EE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a:extLst>
              <a:ext uri="{FF2B5EF4-FFF2-40B4-BE49-F238E27FC236}">
                <a16:creationId xmlns:a16="http://schemas.microsoft.com/office/drawing/2014/main" id="{7B856BB6-F13C-4A98-9D8D-D8A075D9D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al user interface&#10;&#10;Description automatically generated with low confidence">
            <a:extLst>
              <a:ext uri="{FF2B5EF4-FFF2-40B4-BE49-F238E27FC236}">
                <a16:creationId xmlns:a16="http://schemas.microsoft.com/office/drawing/2014/main" id="{10B24C99-EDAA-4AC0-80AE-CB92362D4E18}"/>
              </a:ext>
            </a:extLst>
          </p:cNvPr>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12238" b="9091"/>
          <a:stretch/>
        </p:blipFill>
        <p:spPr>
          <a:xfrm>
            <a:off x="20" y="10"/>
            <a:ext cx="12191980" cy="6857990"/>
          </a:xfrm>
          <a:prstGeom prst="rect">
            <a:avLst/>
          </a:prstGeom>
        </p:spPr>
      </p:pic>
      <p:pic>
        <p:nvPicPr>
          <p:cNvPr id="23" name="Picture 22">
            <a:extLst>
              <a:ext uri="{FF2B5EF4-FFF2-40B4-BE49-F238E27FC236}">
                <a16:creationId xmlns:a16="http://schemas.microsoft.com/office/drawing/2014/main" id="{9DD5A8E4-E2BD-4ED9-9AAE-A2F649CF29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FA2EAB3-BB16-46AF-9B00-3B6F58208BD3}"/>
              </a:ext>
            </a:extLst>
          </p:cNvPr>
          <p:cNvSpPr>
            <a:spLocks noGrp="1"/>
          </p:cNvSpPr>
          <p:nvPr>
            <p:ph type="title"/>
          </p:nvPr>
        </p:nvSpPr>
        <p:spPr>
          <a:xfrm>
            <a:off x="913775" y="618517"/>
            <a:ext cx="10364451" cy="1596177"/>
          </a:xfrm>
        </p:spPr>
        <p:txBody>
          <a:bodyPr>
            <a:normAutofit/>
          </a:bodyPr>
          <a:lstStyle/>
          <a:p>
            <a:r>
              <a:rPr lang="en-US"/>
              <a:t>Relationship to Sensation </a:t>
            </a:r>
            <a:endParaRPr lang="en-US" dirty="0"/>
          </a:p>
        </p:txBody>
      </p:sp>
      <p:sp>
        <p:nvSpPr>
          <p:cNvPr id="3" name="Content Placeholder 2">
            <a:extLst>
              <a:ext uri="{FF2B5EF4-FFF2-40B4-BE49-F238E27FC236}">
                <a16:creationId xmlns:a16="http://schemas.microsoft.com/office/drawing/2014/main" id="{BB22C997-C572-4E84-BE9F-241BAA47B203}"/>
              </a:ext>
            </a:extLst>
          </p:cNvPr>
          <p:cNvSpPr>
            <a:spLocks noGrp="1"/>
          </p:cNvSpPr>
          <p:nvPr>
            <p:ph idx="1"/>
          </p:nvPr>
        </p:nvSpPr>
        <p:spPr>
          <a:xfrm>
            <a:off x="913774" y="2367092"/>
            <a:ext cx="10363826" cy="3424107"/>
          </a:xfrm>
        </p:spPr>
        <p:txBody>
          <a:bodyPr>
            <a:normAutofit/>
          </a:bodyPr>
          <a:lstStyle/>
          <a:p>
            <a:r>
              <a:rPr lang="en-US"/>
              <a:t>Sensory Play</a:t>
            </a:r>
          </a:p>
          <a:p>
            <a:r>
              <a:rPr lang="en-US"/>
              <a:t>Sadomasochism </a:t>
            </a:r>
          </a:p>
          <a:p>
            <a:r>
              <a:rPr lang="en-US"/>
              <a:t>Hypnosis and Subspace</a:t>
            </a:r>
          </a:p>
          <a:p>
            <a:pPr marL="0" indent="0">
              <a:buNone/>
            </a:pPr>
            <a:endParaRPr lang="en-US" dirty="0"/>
          </a:p>
        </p:txBody>
      </p:sp>
    </p:spTree>
    <p:extLst>
      <p:ext uri="{BB962C8B-B14F-4D97-AF65-F5344CB8AC3E}">
        <p14:creationId xmlns:p14="http://schemas.microsoft.com/office/powerpoint/2010/main" val="228309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8" name="Picture 17">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2" name="Picture 21">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4" name="Title 3">
            <a:extLst>
              <a:ext uri="{FF2B5EF4-FFF2-40B4-BE49-F238E27FC236}">
                <a16:creationId xmlns:a16="http://schemas.microsoft.com/office/drawing/2014/main" id="{E6DEF922-10E8-4FE0-B6E0-54E9985DD29A}"/>
              </a:ext>
            </a:extLst>
          </p:cNvPr>
          <p:cNvSpPr>
            <a:spLocks noGrp="1"/>
          </p:cNvSpPr>
          <p:nvPr>
            <p:ph type="ctrTitle"/>
          </p:nvPr>
        </p:nvSpPr>
        <p:spPr>
          <a:xfrm>
            <a:off x="1835233" y="1124125"/>
            <a:ext cx="8689976" cy="1844385"/>
          </a:xfrm>
        </p:spPr>
        <p:txBody>
          <a:bodyPr>
            <a:normAutofit/>
          </a:bodyPr>
          <a:lstStyle/>
          <a:p>
            <a:r>
              <a:rPr lang="en-US" sz="4000"/>
              <a:t>Navigating Social and Sensory Intensity</a:t>
            </a:r>
          </a:p>
        </p:txBody>
      </p:sp>
      <p:sp>
        <p:nvSpPr>
          <p:cNvPr id="5" name="Subtitle 4">
            <a:extLst>
              <a:ext uri="{FF2B5EF4-FFF2-40B4-BE49-F238E27FC236}">
                <a16:creationId xmlns:a16="http://schemas.microsoft.com/office/drawing/2014/main" id="{8A576CAF-BC0D-4459-9B89-2E16B4896CF6}"/>
              </a:ext>
            </a:extLst>
          </p:cNvPr>
          <p:cNvSpPr>
            <a:spLocks noGrp="1"/>
          </p:cNvSpPr>
          <p:nvPr>
            <p:ph type="subTitle" idx="1"/>
          </p:nvPr>
        </p:nvSpPr>
        <p:spPr>
          <a:xfrm>
            <a:off x="1835233" y="3013746"/>
            <a:ext cx="8689976" cy="1078889"/>
          </a:xfrm>
        </p:spPr>
        <p:txBody>
          <a:bodyPr>
            <a:normAutofit/>
          </a:bodyPr>
          <a:lstStyle/>
          <a:p>
            <a:endParaRPr lang="en-US">
              <a:solidFill>
                <a:schemeClr val="tx1">
                  <a:lumMod val="50000"/>
                  <a:lumOff val="50000"/>
                </a:schemeClr>
              </a:solidFill>
            </a:endParaRPr>
          </a:p>
        </p:txBody>
      </p:sp>
    </p:spTree>
    <p:extLst>
      <p:ext uri="{BB962C8B-B14F-4D97-AF65-F5344CB8AC3E}">
        <p14:creationId xmlns:p14="http://schemas.microsoft.com/office/powerpoint/2010/main" val="31182094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2559-2A9C-4B25-954D-67FCD00C7202}"/>
              </a:ext>
            </a:extLst>
          </p:cNvPr>
          <p:cNvSpPr>
            <a:spLocks noGrp="1"/>
          </p:cNvSpPr>
          <p:nvPr>
            <p:ph type="title"/>
          </p:nvPr>
        </p:nvSpPr>
        <p:spPr/>
        <p:txBody>
          <a:bodyPr/>
          <a:lstStyle/>
          <a:p>
            <a:r>
              <a:rPr lang="en-US" dirty="0"/>
              <a:t>Talking to Partners</a:t>
            </a:r>
          </a:p>
        </p:txBody>
      </p:sp>
      <p:sp>
        <p:nvSpPr>
          <p:cNvPr id="3" name="Content Placeholder 2">
            <a:extLst>
              <a:ext uri="{FF2B5EF4-FFF2-40B4-BE49-F238E27FC236}">
                <a16:creationId xmlns:a16="http://schemas.microsoft.com/office/drawing/2014/main" id="{D2E2B45B-1C23-44CC-B316-9979A91235BF}"/>
              </a:ext>
            </a:extLst>
          </p:cNvPr>
          <p:cNvSpPr>
            <a:spLocks noGrp="1"/>
          </p:cNvSpPr>
          <p:nvPr>
            <p:ph idx="1"/>
          </p:nvPr>
        </p:nvSpPr>
        <p:spPr/>
        <p:txBody>
          <a:bodyPr>
            <a:normAutofit lnSpcReduction="10000"/>
          </a:bodyPr>
          <a:lstStyle/>
          <a:p>
            <a:r>
              <a:rPr lang="en-US"/>
              <a:t>Learning about yourself </a:t>
            </a:r>
          </a:p>
          <a:p>
            <a:r>
              <a:rPr lang="en-US"/>
              <a:t>Being up-front </a:t>
            </a:r>
          </a:p>
          <a:p>
            <a:r>
              <a:rPr lang="en-US"/>
              <a:t>Self-advocacy </a:t>
            </a:r>
          </a:p>
          <a:p>
            <a:r>
              <a:rPr lang="en-US"/>
              <a:t>Love languages </a:t>
            </a:r>
          </a:p>
          <a:p>
            <a:pPr lvl="1"/>
            <a:r>
              <a:rPr lang="en-US"/>
              <a:t>Infodumping</a:t>
            </a:r>
          </a:p>
          <a:p>
            <a:pPr lvl="1"/>
            <a:r>
              <a:rPr lang="en-US"/>
              <a:t>Parallel Play</a:t>
            </a:r>
          </a:p>
          <a:p>
            <a:pPr lvl="1"/>
            <a:r>
              <a:rPr lang="en-US"/>
              <a:t>Support Swapping</a:t>
            </a:r>
          </a:p>
          <a:p>
            <a:r>
              <a:rPr lang="en-US"/>
              <a:t>Practice? </a:t>
            </a:r>
            <a:endParaRPr lang="en-US" dirty="0"/>
          </a:p>
        </p:txBody>
      </p:sp>
      <p:sp>
        <p:nvSpPr>
          <p:cNvPr id="4" name="TextBox 3">
            <a:extLst>
              <a:ext uri="{FF2B5EF4-FFF2-40B4-BE49-F238E27FC236}">
                <a16:creationId xmlns:a16="http://schemas.microsoft.com/office/drawing/2014/main" id="{4A1D57D6-93B0-46D2-8D09-34DE4E65A3B2}"/>
              </a:ext>
            </a:extLst>
          </p:cNvPr>
          <p:cNvSpPr txBox="1"/>
          <p:nvPr/>
        </p:nvSpPr>
        <p:spPr>
          <a:xfrm>
            <a:off x="0" y="6488668"/>
            <a:ext cx="8031637" cy="369332"/>
          </a:xfrm>
          <a:prstGeom prst="rect">
            <a:avLst/>
          </a:prstGeom>
          <a:noFill/>
        </p:spPr>
        <p:txBody>
          <a:bodyPr wrap="square" rtlCol="0">
            <a:spAutoFit/>
          </a:bodyPr>
          <a:lstStyle/>
          <a:p>
            <a:r>
              <a:rPr lang="en-US"/>
              <a:t>https://boren.blog/2021/07/11/the-five-neurodivergent-love-languages/</a:t>
            </a:r>
            <a:endParaRPr lang="en-US" dirty="0"/>
          </a:p>
        </p:txBody>
      </p:sp>
    </p:spTree>
    <p:extLst>
      <p:ext uri="{BB962C8B-B14F-4D97-AF65-F5344CB8AC3E}">
        <p14:creationId xmlns:p14="http://schemas.microsoft.com/office/powerpoint/2010/main" val="2505909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DFC1-1EE0-49E3-90B9-4AD9ABE0E8C4}"/>
              </a:ext>
            </a:extLst>
          </p:cNvPr>
          <p:cNvSpPr>
            <a:spLocks noGrp="1"/>
          </p:cNvSpPr>
          <p:nvPr>
            <p:ph type="title"/>
          </p:nvPr>
        </p:nvSpPr>
        <p:spPr/>
        <p:txBody>
          <a:bodyPr/>
          <a:lstStyle/>
          <a:p>
            <a:r>
              <a:rPr lang="en-US" dirty="0"/>
              <a:t>Munches and Dungeons</a:t>
            </a:r>
          </a:p>
        </p:txBody>
      </p:sp>
      <p:sp>
        <p:nvSpPr>
          <p:cNvPr id="3" name="Content Placeholder 2">
            <a:extLst>
              <a:ext uri="{FF2B5EF4-FFF2-40B4-BE49-F238E27FC236}">
                <a16:creationId xmlns:a16="http://schemas.microsoft.com/office/drawing/2014/main" id="{D26BC5BA-5ACA-440C-A415-C444DB0C9E83}"/>
              </a:ext>
            </a:extLst>
          </p:cNvPr>
          <p:cNvSpPr>
            <a:spLocks noGrp="1"/>
          </p:cNvSpPr>
          <p:nvPr>
            <p:ph idx="1"/>
          </p:nvPr>
        </p:nvSpPr>
        <p:spPr/>
        <p:txBody>
          <a:bodyPr/>
          <a:lstStyle/>
          <a:p>
            <a:r>
              <a:rPr lang="en-US" dirty="0"/>
              <a:t>Contact the munch organizer beforehand</a:t>
            </a:r>
          </a:p>
          <a:p>
            <a:r>
              <a:rPr lang="en-US" dirty="0"/>
              <a:t>It is okay to leave early </a:t>
            </a:r>
          </a:p>
          <a:p>
            <a:r>
              <a:rPr lang="en-US" dirty="0"/>
              <a:t>Most dungeon venues and informal dungeons have non-kink spaces</a:t>
            </a:r>
          </a:p>
          <a:p>
            <a:r>
              <a:rPr lang="en-US" dirty="0"/>
              <a:t>Researching venues</a:t>
            </a:r>
          </a:p>
          <a:p>
            <a:r>
              <a:rPr lang="en-US" dirty="0"/>
              <a:t>Have friends to support you</a:t>
            </a:r>
          </a:p>
        </p:txBody>
      </p:sp>
    </p:spTree>
    <p:extLst>
      <p:ext uri="{BB962C8B-B14F-4D97-AF65-F5344CB8AC3E}">
        <p14:creationId xmlns:p14="http://schemas.microsoft.com/office/powerpoint/2010/main" val="153054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8" name="Picture 17">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2" name="Picture 21">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4" name="Title 3">
            <a:extLst>
              <a:ext uri="{FF2B5EF4-FFF2-40B4-BE49-F238E27FC236}">
                <a16:creationId xmlns:a16="http://schemas.microsoft.com/office/drawing/2014/main" id="{512A6D35-C7C8-4385-A3D8-6B1DB9CF6E19}"/>
              </a:ext>
            </a:extLst>
          </p:cNvPr>
          <p:cNvSpPr>
            <a:spLocks noGrp="1"/>
          </p:cNvSpPr>
          <p:nvPr>
            <p:ph type="ctrTitle"/>
          </p:nvPr>
        </p:nvSpPr>
        <p:spPr>
          <a:xfrm>
            <a:off x="1835233" y="1124125"/>
            <a:ext cx="8689976" cy="1844385"/>
          </a:xfrm>
        </p:spPr>
        <p:txBody>
          <a:bodyPr>
            <a:normAutofit/>
          </a:bodyPr>
          <a:lstStyle/>
          <a:p>
            <a:r>
              <a:rPr lang="en-US" sz="4000"/>
              <a:t>How can dungeons be more accommodating?</a:t>
            </a:r>
          </a:p>
        </p:txBody>
      </p:sp>
      <p:sp>
        <p:nvSpPr>
          <p:cNvPr id="5" name="Subtitle 4">
            <a:extLst>
              <a:ext uri="{FF2B5EF4-FFF2-40B4-BE49-F238E27FC236}">
                <a16:creationId xmlns:a16="http://schemas.microsoft.com/office/drawing/2014/main" id="{E65499E0-0EB9-4E07-966A-103098ED7510}"/>
              </a:ext>
            </a:extLst>
          </p:cNvPr>
          <p:cNvSpPr>
            <a:spLocks noGrp="1"/>
          </p:cNvSpPr>
          <p:nvPr>
            <p:ph type="subTitle" idx="1"/>
          </p:nvPr>
        </p:nvSpPr>
        <p:spPr>
          <a:xfrm>
            <a:off x="1835233" y="3013746"/>
            <a:ext cx="8689976" cy="1078889"/>
          </a:xfrm>
        </p:spPr>
        <p:txBody>
          <a:bodyPr>
            <a:normAutofit/>
          </a:bodyPr>
          <a:lstStyle/>
          <a:p>
            <a:r>
              <a:rPr lang="en-US">
                <a:solidFill>
                  <a:schemeClr val="tx1">
                    <a:lumMod val="50000"/>
                    <a:lumOff val="50000"/>
                  </a:schemeClr>
                </a:solidFill>
              </a:rPr>
              <a:t>And how can they EMBRACE us?</a:t>
            </a:r>
          </a:p>
        </p:txBody>
      </p:sp>
    </p:spTree>
    <p:extLst>
      <p:ext uri="{BB962C8B-B14F-4D97-AF65-F5344CB8AC3E}">
        <p14:creationId xmlns:p14="http://schemas.microsoft.com/office/powerpoint/2010/main" val="1709261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dur="indefinite" nodeType="mainSeq"/>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AFD8-6F2D-4131-A566-2D450CD7D03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F79796F-86DF-491F-877A-7734FB6986C2}"/>
              </a:ext>
            </a:extLst>
          </p:cNvPr>
          <p:cNvSpPr>
            <a:spLocks noGrp="1"/>
          </p:cNvSpPr>
          <p:nvPr>
            <p:ph idx="1"/>
          </p:nvPr>
        </p:nvSpPr>
        <p:spPr/>
        <p:txBody>
          <a:bodyPr>
            <a:normAutofit/>
          </a:bodyPr>
          <a:lstStyle/>
          <a:p>
            <a:r>
              <a:rPr lang="en-US" dirty="0"/>
              <a:t>What are the positive aspects of your autism?</a:t>
            </a:r>
          </a:p>
          <a:p>
            <a:r>
              <a:rPr lang="en-US" dirty="0"/>
              <a:t>Kink and Autism – Do they go together?</a:t>
            </a:r>
          </a:p>
          <a:p>
            <a:r>
              <a:rPr lang="en-US" dirty="0"/>
              <a:t>Navigating Social and Sensory Intensity </a:t>
            </a:r>
          </a:p>
          <a:p>
            <a:pPr lvl="1"/>
            <a:endParaRPr lang="en-US" dirty="0"/>
          </a:p>
          <a:p>
            <a:endParaRPr lang="en-US" dirty="0"/>
          </a:p>
        </p:txBody>
      </p:sp>
    </p:spTree>
    <p:extLst>
      <p:ext uri="{BB962C8B-B14F-4D97-AF65-F5344CB8AC3E}">
        <p14:creationId xmlns:p14="http://schemas.microsoft.com/office/powerpoint/2010/main" val="170105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8" name="Picture 17">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2" name="Picture 21">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4" name="Title 3">
            <a:extLst>
              <a:ext uri="{FF2B5EF4-FFF2-40B4-BE49-F238E27FC236}">
                <a16:creationId xmlns:a16="http://schemas.microsoft.com/office/drawing/2014/main" id="{DD2770F0-C4A2-4FEB-BDC7-10D17D730BB7}"/>
              </a:ext>
            </a:extLst>
          </p:cNvPr>
          <p:cNvSpPr>
            <a:spLocks noGrp="1"/>
          </p:cNvSpPr>
          <p:nvPr>
            <p:ph type="ctrTitle"/>
          </p:nvPr>
        </p:nvSpPr>
        <p:spPr>
          <a:xfrm>
            <a:off x="1835233" y="1124125"/>
            <a:ext cx="8689976" cy="1844385"/>
          </a:xfrm>
        </p:spPr>
        <p:txBody>
          <a:bodyPr>
            <a:normAutofit/>
          </a:bodyPr>
          <a:lstStyle/>
          <a:p>
            <a:r>
              <a:rPr lang="en-US" sz="4000"/>
              <a:t>What are the positive aspects of your autism? </a:t>
            </a:r>
          </a:p>
        </p:txBody>
      </p:sp>
      <p:sp>
        <p:nvSpPr>
          <p:cNvPr id="5" name="Subtitle 4">
            <a:extLst>
              <a:ext uri="{FF2B5EF4-FFF2-40B4-BE49-F238E27FC236}">
                <a16:creationId xmlns:a16="http://schemas.microsoft.com/office/drawing/2014/main" id="{B1E7250A-A9EA-4102-BF2D-B502DBF66196}"/>
              </a:ext>
            </a:extLst>
          </p:cNvPr>
          <p:cNvSpPr>
            <a:spLocks noGrp="1"/>
          </p:cNvSpPr>
          <p:nvPr>
            <p:ph type="subTitle" idx="1"/>
          </p:nvPr>
        </p:nvSpPr>
        <p:spPr>
          <a:xfrm>
            <a:off x="1835233" y="3013746"/>
            <a:ext cx="8689976" cy="1078889"/>
          </a:xfrm>
        </p:spPr>
        <p:txBody>
          <a:bodyPr>
            <a:normAutofit/>
          </a:bodyPr>
          <a:lstStyle/>
          <a:p>
            <a:endParaRPr lang="en-US">
              <a:solidFill>
                <a:schemeClr val="tx1">
                  <a:lumMod val="50000"/>
                  <a:lumOff val="50000"/>
                </a:schemeClr>
              </a:solidFill>
            </a:endParaRPr>
          </a:p>
        </p:txBody>
      </p:sp>
    </p:spTree>
    <p:extLst>
      <p:ext uri="{BB962C8B-B14F-4D97-AF65-F5344CB8AC3E}">
        <p14:creationId xmlns:p14="http://schemas.microsoft.com/office/powerpoint/2010/main" val="38192144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C82062-E269-4582-BFFD-52C4AA42BAEE}"/>
              </a:ext>
            </a:extLst>
          </p:cNvPr>
          <p:cNvSpPr>
            <a:spLocks noGrp="1"/>
          </p:cNvSpPr>
          <p:nvPr>
            <p:ph type="title"/>
          </p:nvPr>
        </p:nvSpPr>
        <p:spPr/>
        <p:txBody>
          <a:bodyPr/>
          <a:lstStyle/>
          <a:p>
            <a:r>
              <a:rPr lang="en-US" dirty="0"/>
              <a:t>Models of Disability</a:t>
            </a:r>
          </a:p>
        </p:txBody>
      </p:sp>
      <p:sp>
        <p:nvSpPr>
          <p:cNvPr id="8" name="Text Placeholder 7">
            <a:extLst>
              <a:ext uri="{FF2B5EF4-FFF2-40B4-BE49-F238E27FC236}">
                <a16:creationId xmlns:a16="http://schemas.microsoft.com/office/drawing/2014/main" id="{ABB6AC62-1B6D-4F90-BD64-D57B06EDE869}"/>
              </a:ext>
            </a:extLst>
          </p:cNvPr>
          <p:cNvSpPr>
            <a:spLocks noGrp="1"/>
          </p:cNvSpPr>
          <p:nvPr>
            <p:ph type="body" idx="1"/>
          </p:nvPr>
        </p:nvSpPr>
        <p:spPr/>
        <p:txBody>
          <a:bodyPr/>
          <a:lstStyle/>
          <a:p>
            <a:r>
              <a:rPr lang="en-US" dirty="0"/>
              <a:t>Medical Model</a:t>
            </a:r>
          </a:p>
        </p:txBody>
      </p:sp>
      <p:sp>
        <p:nvSpPr>
          <p:cNvPr id="9" name="Content Placeholder 8">
            <a:extLst>
              <a:ext uri="{FF2B5EF4-FFF2-40B4-BE49-F238E27FC236}">
                <a16:creationId xmlns:a16="http://schemas.microsoft.com/office/drawing/2014/main" id="{9DC363A9-CCD9-4A45-A560-3C6C5FFD8F3D}"/>
              </a:ext>
            </a:extLst>
          </p:cNvPr>
          <p:cNvSpPr>
            <a:spLocks noGrp="1"/>
          </p:cNvSpPr>
          <p:nvPr>
            <p:ph sz="half" idx="2"/>
          </p:nvPr>
        </p:nvSpPr>
        <p:spPr/>
        <p:txBody>
          <a:bodyPr>
            <a:normAutofit fontScale="77500" lnSpcReduction="20000"/>
          </a:bodyPr>
          <a:lstStyle/>
          <a:p>
            <a:r>
              <a:rPr lang="en-US" dirty="0"/>
              <a:t>The person is disabled by the abnormalities and deficits of their own body and/or brain.</a:t>
            </a:r>
          </a:p>
          <a:p>
            <a:r>
              <a:rPr lang="en-US" dirty="0"/>
              <a:t>Disabled people are broken, abnormal, or damaged versions of human being and should be fixed, cured, and/or prevented.</a:t>
            </a:r>
          </a:p>
          <a:p>
            <a:r>
              <a:rPr lang="en-US" dirty="0"/>
              <a:t>Since the disabled person’s impairments prevent them from functioning normally, they need caregivers and professionals to make decisions for them. The disabled person is an object of charity and receiver of help.</a:t>
            </a:r>
          </a:p>
          <a:p>
            <a:r>
              <a:rPr lang="en-US" dirty="0"/>
              <a:t>The disabled person should adjust to fit into society, since they are the one who is not normal. Being part of society means rising above disability.</a:t>
            </a:r>
          </a:p>
        </p:txBody>
      </p:sp>
      <p:sp>
        <p:nvSpPr>
          <p:cNvPr id="10" name="Text Placeholder 9">
            <a:extLst>
              <a:ext uri="{FF2B5EF4-FFF2-40B4-BE49-F238E27FC236}">
                <a16:creationId xmlns:a16="http://schemas.microsoft.com/office/drawing/2014/main" id="{E4AF100B-1869-4729-85DB-2D764C4C2CD5}"/>
              </a:ext>
            </a:extLst>
          </p:cNvPr>
          <p:cNvSpPr>
            <a:spLocks noGrp="1"/>
          </p:cNvSpPr>
          <p:nvPr>
            <p:ph type="body" sz="quarter" idx="3"/>
          </p:nvPr>
        </p:nvSpPr>
        <p:spPr/>
        <p:txBody>
          <a:bodyPr/>
          <a:lstStyle/>
          <a:p>
            <a:r>
              <a:rPr lang="en-US" dirty="0"/>
              <a:t>Social Model</a:t>
            </a:r>
          </a:p>
        </p:txBody>
      </p:sp>
      <p:sp>
        <p:nvSpPr>
          <p:cNvPr id="11" name="Content Placeholder 10">
            <a:extLst>
              <a:ext uri="{FF2B5EF4-FFF2-40B4-BE49-F238E27FC236}">
                <a16:creationId xmlns:a16="http://schemas.microsoft.com/office/drawing/2014/main" id="{97D642E7-57EC-49BE-AC36-C4DC020A5169}"/>
              </a:ext>
            </a:extLst>
          </p:cNvPr>
          <p:cNvSpPr>
            <a:spLocks noGrp="1"/>
          </p:cNvSpPr>
          <p:nvPr>
            <p:ph sz="quarter" idx="4"/>
          </p:nvPr>
        </p:nvSpPr>
        <p:spPr/>
        <p:txBody>
          <a:bodyPr>
            <a:normAutofit fontScale="77500" lnSpcReduction="20000"/>
          </a:bodyPr>
          <a:lstStyle/>
          <a:p>
            <a:r>
              <a:rPr lang="en-US" dirty="0"/>
              <a:t>The person is disabled by their environment and its physical, attitudinal, communication, and social barriers.</a:t>
            </a:r>
          </a:p>
          <a:p>
            <a:r>
              <a:rPr lang="en-US" dirty="0"/>
              <a:t>Disabled people are normal, valid varieties of human being and should have equal rights and access to society, just as they are.</a:t>
            </a:r>
          </a:p>
          <a:p>
            <a:r>
              <a:rPr lang="en-US" dirty="0"/>
              <a:t>Since the disabled person is inherently equal, they have a right to autonomy, choice, and free and informed consent in their own lives.</a:t>
            </a:r>
          </a:p>
          <a:p>
            <a:r>
              <a:rPr lang="en-US" dirty="0"/>
              <a:t>The disabled person should be supported by society, because they are equal and have a right to inclusion. Their community should adjust its own barriers and biases.</a:t>
            </a:r>
          </a:p>
        </p:txBody>
      </p:sp>
      <p:sp>
        <p:nvSpPr>
          <p:cNvPr id="12" name="TextBox 11">
            <a:extLst>
              <a:ext uri="{FF2B5EF4-FFF2-40B4-BE49-F238E27FC236}">
                <a16:creationId xmlns:a16="http://schemas.microsoft.com/office/drawing/2014/main" id="{A9BF9D9B-8741-425F-9D55-B6BBE2E31C76}"/>
              </a:ext>
            </a:extLst>
          </p:cNvPr>
          <p:cNvSpPr txBox="1"/>
          <p:nvPr/>
        </p:nvSpPr>
        <p:spPr>
          <a:xfrm>
            <a:off x="0" y="6492875"/>
            <a:ext cx="9096866" cy="369332"/>
          </a:xfrm>
          <a:prstGeom prst="rect">
            <a:avLst/>
          </a:prstGeom>
          <a:noFill/>
        </p:spPr>
        <p:txBody>
          <a:bodyPr wrap="square" rtlCol="0">
            <a:spAutoFit/>
          </a:bodyPr>
          <a:lstStyle/>
          <a:p>
            <a:r>
              <a:rPr lang="en-US" dirty="0"/>
              <a:t>https://eisforerin.com/2017/08/05/disability-101-medical-model-vs-social-model/</a:t>
            </a:r>
          </a:p>
        </p:txBody>
      </p:sp>
    </p:spTree>
    <p:extLst>
      <p:ext uri="{BB962C8B-B14F-4D97-AF65-F5344CB8AC3E}">
        <p14:creationId xmlns:p14="http://schemas.microsoft.com/office/powerpoint/2010/main" val="21079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ACB945-6D69-4B99-B104-3410CAE9F780}"/>
              </a:ext>
            </a:extLst>
          </p:cNvPr>
          <p:cNvSpPr>
            <a:spLocks noGrp="1"/>
          </p:cNvSpPr>
          <p:nvPr>
            <p:ph type="title"/>
          </p:nvPr>
        </p:nvSpPr>
        <p:spPr/>
        <p:txBody>
          <a:bodyPr/>
          <a:lstStyle/>
          <a:p>
            <a:r>
              <a:rPr lang="en-US" dirty="0"/>
              <a:t>Positive, or Exploitable?</a:t>
            </a:r>
          </a:p>
        </p:txBody>
      </p:sp>
      <p:sp>
        <p:nvSpPr>
          <p:cNvPr id="8" name="Content Placeholder 7">
            <a:extLst>
              <a:ext uri="{FF2B5EF4-FFF2-40B4-BE49-F238E27FC236}">
                <a16:creationId xmlns:a16="http://schemas.microsoft.com/office/drawing/2014/main" id="{137DA54C-9929-462D-A87A-A228E10535DB}"/>
              </a:ext>
            </a:extLst>
          </p:cNvPr>
          <p:cNvSpPr>
            <a:spLocks noGrp="1"/>
          </p:cNvSpPr>
          <p:nvPr>
            <p:ph idx="1"/>
          </p:nvPr>
        </p:nvSpPr>
        <p:spPr/>
        <p:txBody>
          <a:bodyPr/>
          <a:lstStyle/>
          <a:p>
            <a:r>
              <a:rPr lang="en-US" dirty="0"/>
              <a:t>We are taught that some positive aspects of neurodivergence are the traits that can be profitable </a:t>
            </a:r>
          </a:p>
          <a:p>
            <a:r>
              <a:rPr lang="en-US" dirty="0"/>
              <a:t>Positive traits can be anything you consider to be positive </a:t>
            </a:r>
          </a:p>
          <a:p>
            <a:r>
              <a:rPr lang="en-US" dirty="0"/>
              <a:t>We often threaten the status quo </a:t>
            </a:r>
          </a:p>
        </p:txBody>
      </p:sp>
    </p:spTree>
    <p:extLst>
      <p:ext uri="{BB962C8B-B14F-4D97-AF65-F5344CB8AC3E}">
        <p14:creationId xmlns:p14="http://schemas.microsoft.com/office/powerpoint/2010/main" val="226413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8" name="Picture 17">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2" name="Picture 21">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4" name="Title 3">
            <a:extLst>
              <a:ext uri="{FF2B5EF4-FFF2-40B4-BE49-F238E27FC236}">
                <a16:creationId xmlns:a16="http://schemas.microsoft.com/office/drawing/2014/main" id="{F5B59CC4-62B5-4FC6-92A7-510FDB3B9392}"/>
              </a:ext>
            </a:extLst>
          </p:cNvPr>
          <p:cNvSpPr>
            <a:spLocks noGrp="1"/>
          </p:cNvSpPr>
          <p:nvPr>
            <p:ph type="ctrTitle"/>
          </p:nvPr>
        </p:nvSpPr>
        <p:spPr>
          <a:xfrm>
            <a:off x="1835233" y="1124125"/>
            <a:ext cx="8689976" cy="1844385"/>
          </a:xfrm>
        </p:spPr>
        <p:txBody>
          <a:bodyPr>
            <a:normAutofit/>
          </a:bodyPr>
          <a:lstStyle/>
          <a:p>
            <a:r>
              <a:rPr lang="en-US" sz="4000"/>
              <a:t>Kink and Autism – Do they go together?</a:t>
            </a:r>
          </a:p>
        </p:txBody>
      </p:sp>
      <p:sp>
        <p:nvSpPr>
          <p:cNvPr id="5" name="Subtitle 4">
            <a:extLst>
              <a:ext uri="{FF2B5EF4-FFF2-40B4-BE49-F238E27FC236}">
                <a16:creationId xmlns:a16="http://schemas.microsoft.com/office/drawing/2014/main" id="{DE6B6964-6356-4520-8DAA-20F6552C6F50}"/>
              </a:ext>
            </a:extLst>
          </p:cNvPr>
          <p:cNvSpPr>
            <a:spLocks noGrp="1"/>
          </p:cNvSpPr>
          <p:nvPr>
            <p:ph type="subTitle" idx="1"/>
          </p:nvPr>
        </p:nvSpPr>
        <p:spPr>
          <a:xfrm>
            <a:off x="1835233" y="3013746"/>
            <a:ext cx="8689976" cy="1078889"/>
          </a:xfrm>
        </p:spPr>
        <p:txBody>
          <a:bodyPr>
            <a:normAutofit/>
          </a:bodyPr>
          <a:lstStyle/>
          <a:p>
            <a:endParaRPr lang="en-US">
              <a:solidFill>
                <a:schemeClr val="tx1">
                  <a:lumMod val="50000"/>
                  <a:lumOff val="50000"/>
                </a:schemeClr>
              </a:solidFill>
            </a:endParaRPr>
          </a:p>
        </p:txBody>
      </p:sp>
    </p:spTree>
    <p:extLst>
      <p:ext uri="{BB962C8B-B14F-4D97-AF65-F5344CB8AC3E}">
        <p14:creationId xmlns:p14="http://schemas.microsoft.com/office/powerpoint/2010/main" val="38170752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A2368B-7051-47EF-9668-38BAB0B64E5A}"/>
              </a:ext>
            </a:extLst>
          </p:cNvPr>
          <p:cNvSpPr>
            <a:spLocks noGrp="1"/>
          </p:cNvSpPr>
          <p:nvPr>
            <p:ph type="ctrTitle"/>
          </p:nvPr>
        </p:nvSpPr>
        <p:spPr/>
        <p:txBody>
          <a:bodyPr/>
          <a:lstStyle/>
          <a:p>
            <a:r>
              <a:rPr lang="en-US"/>
              <a:t>Disclaimer!</a:t>
            </a:r>
            <a:endParaRPr lang="en-US" dirty="0"/>
          </a:p>
        </p:txBody>
      </p:sp>
      <p:sp>
        <p:nvSpPr>
          <p:cNvPr id="5" name="Content Placeholder 4">
            <a:extLst>
              <a:ext uri="{FF2B5EF4-FFF2-40B4-BE49-F238E27FC236}">
                <a16:creationId xmlns:a16="http://schemas.microsoft.com/office/drawing/2014/main" id="{874CAC53-7758-41F4-AAC6-13D1EEA3C5E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0470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4E0CBB8-4C5C-4365-8ED8-119D630EE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7B856BB6-F13C-4A98-9D8D-D8A075D9D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ips of cactus plant on black background">
            <a:extLst>
              <a:ext uri="{FF2B5EF4-FFF2-40B4-BE49-F238E27FC236}">
                <a16:creationId xmlns:a16="http://schemas.microsoft.com/office/drawing/2014/main" id="{67274FC5-A16C-4A48-A415-6656E81002D9}"/>
              </a:ext>
            </a:extLst>
          </p:cNvPr>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11006" b="4724"/>
          <a:stretch/>
        </p:blipFill>
        <p:spPr>
          <a:xfrm>
            <a:off x="20" y="10"/>
            <a:ext cx="12191980" cy="6857990"/>
          </a:xfrm>
          <a:prstGeom prst="rect">
            <a:avLst/>
          </a:prstGeom>
        </p:spPr>
      </p:pic>
      <p:pic>
        <p:nvPicPr>
          <p:cNvPr id="16" name="Picture 15">
            <a:extLst>
              <a:ext uri="{FF2B5EF4-FFF2-40B4-BE49-F238E27FC236}">
                <a16:creationId xmlns:a16="http://schemas.microsoft.com/office/drawing/2014/main" id="{9DD5A8E4-E2BD-4ED9-9AAE-A2F649CF29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091D152-FC6A-41CF-9E4F-157075B4DBF1}"/>
              </a:ext>
            </a:extLst>
          </p:cNvPr>
          <p:cNvSpPr>
            <a:spLocks noGrp="1"/>
          </p:cNvSpPr>
          <p:nvPr>
            <p:ph type="title"/>
          </p:nvPr>
        </p:nvSpPr>
        <p:spPr>
          <a:xfrm>
            <a:off x="913775" y="618517"/>
            <a:ext cx="10364451" cy="1596177"/>
          </a:xfrm>
        </p:spPr>
        <p:txBody>
          <a:bodyPr>
            <a:normAutofit/>
          </a:bodyPr>
          <a:lstStyle/>
          <a:p>
            <a:r>
              <a:rPr lang="en-US"/>
              <a:t>Dermatillomania isn’t strange to a piquerist </a:t>
            </a:r>
            <a:endParaRPr lang="en-US" dirty="0"/>
          </a:p>
        </p:txBody>
      </p:sp>
      <p:sp>
        <p:nvSpPr>
          <p:cNvPr id="3" name="Content Placeholder 2">
            <a:extLst>
              <a:ext uri="{FF2B5EF4-FFF2-40B4-BE49-F238E27FC236}">
                <a16:creationId xmlns:a16="http://schemas.microsoft.com/office/drawing/2014/main" id="{151470AE-AD18-4871-8BF3-A221B1B83FDC}"/>
              </a:ext>
            </a:extLst>
          </p:cNvPr>
          <p:cNvSpPr>
            <a:spLocks noGrp="1"/>
          </p:cNvSpPr>
          <p:nvPr>
            <p:ph idx="1"/>
          </p:nvPr>
        </p:nvSpPr>
        <p:spPr>
          <a:xfrm>
            <a:off x="913774" y="2367092"/>
            <a:ext cx="10363826" cy="3424107"/>
          </a:xfrm>
        </p:spPr>
        <p:txBody>
          <a:bodyPr>
            <a:normAutofit/>
          </a:bodyPr>
          <a:lstStyle/>
          <a:p>
            <a:r>
              <a:rPr lang="en-US"/>
              <a:t>Stimming: Repetitive movements or noises </a:t>
            </a:r>
          </a:p>
          <a:p>
            <a:r>
              <a:rPr lang="en-US"/>
              <a:t>Nuanced understanding of stimming, positive relationships to sensation and pain </a:t>
            </a:r>
          </a:p>
          <a:p>
            <a:r>
              <a:rPr lang="en-US"/>
              <a:t>Variety of stimming methods </a:t>
            </a:r>
          </a:p>
          <a:p>
            <a:r>
              <a:rPr lang="en-US"/>
              <a:t>Incorporating stimming in kink </a:t>
            </a:r>
          </a:p>
          <a:p>
            <a:endParaRPr lang="en-US" dirty="0"/>
          </a:p>
        </p:txBody>
      </p:sp>
    </p:spTree>
    <p:extLst>
      <p:ext uri="{BB962C8B-B14F-4D97-AF65-F5344CB8AC3E}">
        <p14:creationId xmlns:p14="http://schemas.microsoft.com/office/powerpoint/2010/main" val="50871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4E0CBB8-4C5C-4365-8ED8-119D630EE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7B856BB6-F13C-4A98-9D8D-D8A075D9D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igh angle view of rulers against a white background">
            <a:extLst>
              <a:ext uri="{FF2B5EF4-FFF2-40B4-BE49-F238E27FC236}">
                <a16:creationId xmlns:a16="http://schemas.microsoft.com/office/drawing/2014/main" id="{F7BD05D7-1E1C-499A-897C-5D3E819E6291}"/>
              </a:ext>
            </a:extLst>
          </p:cNvPr>
          <p:cNvPicPr>
            <a:picLocks noChangeAspect="1"/>
          </p:cNvPicPr>
          <p:nvPr/>
        </p:nvPicPr>
        <p:blipFill rotWithShape="1">
          <a:blip r:embed="rId3">
            <a:duotone>
              <a:schemeClr val="bg2">
                <a:shade val="45000"/>
                <a:satMod val="135000"/>
              </a:schemeClr>
              <a:prstClr val="white"/>
            </a:duotone>
            <a:alphaModFix amt="25000"/>
            <a:extLst>
              <a:ext uri="{28A0092B-C50C-407E-A947-70E740481C1C}">
                <a14:useLocalDpi xmlns:a14="http://schemas.microsoft.com/office/drawing/2010/main" val="0"/>
              </a:ext>
            </a:extLst>
          </a:blip>
          <a:srcRect t="10502" b="5228"/>
          <a:stretch/>
        </p:blipFill>
        <p:spPr>
          <a:xfrm>
            <a:off x="20" y="10"/>
            <a:ext cx="12191980" cy="6857990"/>
          </a:xfrm>
          <a:prstGeom prst="rect">
            <a:avLst/>
          </a:prstGeom>
        </p:spPr>
      </p:pic>
      <p:pic>
        <p:nvPicPr>
          <p:cNvPr id="20" name="Picture 19">
            <a:extLst>
              <a:ext uri="{FF2B5EF4-FFF2-40B4-BE49-F238E27FC236}">
                <a16:creationId xmlns:a16="http://schemas.microsoft.com/office/drawing/2014/main" id="{9DD5A8E4-E2BD-4ED9-9AAE-A2F649CF29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3CEF7A-1B82-4FCE-9DEA-8D9383008B3D}"/>
              </a:ext>
            </a:extLst>
          </p:cNvPr>
          <p:cNvSpPr>
            <a:spLocks noGrp="1"/>
          </p:cNvSpPr>
          <p:nvPr>
            <p:ph type="title"/>
          </p:nvPr>
        </p:nvSpPr>
        <p:spPr>
          <a:xfrm>
            <a:off x="913775" y="618517"/>
            <a:ext cx="10364451" cy="1596177"/>
          </a:xfrm>
        </p:spPr>
        <p:txBody>
          <a:bodyPr>
            <a:normAutofit/>
          </a:bodyPr>
          <a:lstStyle/>
          <a:p>
            <a:r>
              <a:rPr lang="en-US"/>
              <a:t>Rules, Rules, Rules</a:t>
            </a:r>
            <a:endParaRPr lang="en-US" dirty="0"/>
          </a:p>
        </p:txBody>
      </p:sp>
      <p:sp>
        <p:nvSpPr>
          <p:cNvPr id="3" name="Content Placeholder 2">
            <a:extLst>
              <a:ext uri="{FF2B5EF4-FFF2-40B4-BE49-F238E27FC236}">
                <a16:creationId xmlns:a16="http://schemas.microsoft.com/office/drawing/2014/main" id="{95635760-0C88-442F-96D3-EAA03BEF0623}"/>
              </a:ext>
            </a:extLst>
          </p:cNvPr>
          <p:cNvSpPr>
            <a:spLocks noGrp="1"/>
          </p:cNvSpPr>
          <p:nvPr>
            <p:ph idx="1"/>
          </p:nvPr>
        </p:nvSpPr>
        <p:spPr>
          <a:xfrm>
            <a:off x="913774" y="2367092"/>
            <a:ext cx="10363826" cy="3424107"/>
          </a:xfrm>
        </p:spPr>
        <p:txBody>
          <a:bodyPr>
            <a:normAutofit/>
          </a:bodyPr>
          <a:lstStyle/>
          <a:p>
            <a:r>
              <a:rPr lang="en-US"/>
              <a:t>Clear and explicit rules in dungeons and events </a:t>
            </a:r>
          </a:p>
          <a:p>
            <a:r>
              <a:rPr lang="en-US"/>
              <a:t>Culture that emphasizes consent </a:t>
            </a:r>
          </a:p>
          <a:p>
            <a:r>
              <a:rPr lang="en-US"/>
              <a:t>Rituals and structure </a:t>
            </a:r>
          </a:p>
          <a:p>
            <a:r>
              <a:rPr lang="en-US"/>
              <a:t>Protocol, 24/7 D/s, Power Exchange </a:t>
            </a:r>
          </a:p>
          <a:p>
            <a:endParaRPr lang="en-US" dirty="0"/>
          </a:p>
        </p:txBody>
      </p:sp>
    </p:spTree>
    <p:extLst>
      <p:ext uri="{BB962C8B-B14F-4D97-AF65-F5344CB8AC3E}">
        <p14:creationId xmlns:p14="http://schemas.microsoft.com/office/powerpoint/2010/main" val="149774784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TM04033937[[fn=Vapor Trail]]</Template>
  <TotalTime>724</TotalTime>
  <Words>477</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 Cen MT</vt:lpstr>
      <vt:lpstr>Droplet</vt:lpstr>
      <vt:lpstr>Accentuate the Positive: Autism in Kink</vt:lpstr>
      <vt:lpstr>Agenda</vt:lpstr>
      <vt:lpstr>What are the positive aspects of your autism? </vt:lpstr>
      <vt:lpstr>Models of Disability</vt:lpstr>
      <vt:lpstr>Positive, or Exploitable?</vt:lpstr>
      <vt:lpstr>Kink and Autism – Do they go together?</vt:lpstr>
      <vt:lpstr>Disclaimer!</vt:lpstr>
      <vt:lpstr>Dermatillomania isn’t strange to a piquerist </vt:lpstr>
      <vt:lpstr>Rules, Rules, Rules</vt:lpstr>
      <vt:lpstr>Indulgence in Silliness and Creativity</vt:lpstr>
      <vt:lpstr>Relationship to Sensation </vt:lpstr>
      <vt:lpstr>Navigating Social and Sensory Intensity</vt:lpstr>
      <vt:lpstr>Talking to Partners</vt:lpstr>
      <vt:lpstr>Munches and Dungeons</vt:lpstr>
      <vt:lpstr>How can dungeons be more accommodating?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Accentuate the Positive: Autism in Kink</dc:title>
  <dc:creator>Kelsey Valois</dc:creator>
  <cp:lastModifiedBy>Kelsey Valois</cp:lastModifiedBy>
  <cp:revision>20</cp:revision>
  <dcterms:created xsi:type="dcterms:W3CDTF">2022-04-01T23:44:50Z</dcterms:created>
  <dcterms:modified xsi:type="dcterms:W3CDTF">2022-04-23T23:38:29Z</dcterms:modified>
</cp:coreProperties>
</file>